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NCDC\2013\E-Health_2013\&#4320;&#4308;&#4306;&#4312;&#4321;&#4322;&#4320;&#4304;&#4330;&#4312;&#4312;&#4321;%20&#4318;&#4320;&#4317;&#4306;&#4320;&#4308;&#4321;&#431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'E-health reg. prog.'!$A$5</c:f>
              <c:strCache>
                <c:ptCount val="1"/>
                <c:pt idx="0">
                  <c:v>მიმდინარე აცრები</c:v>
                </c:pt>
              </c:strCache>
            </c:strRef>
          </c:tx>
          <c:cat>
            <c:strRef>
              <c:f>'E-health reg. prog.'!$C$4:$M$4</c:f>
              <c:strCache>
                <c:ptCount val="9"/>
                <c:pt idx="0">
                  <c:v>8-14.02</c:v>
                </c:pt>
                <c:pt idx="1">
                  <c:v>15-21.02</c:v>
                </c:pt>
                <c:pt idx="2">
                  <c:v>21-28.02</c:v>
                </c:pt>
                <c:pt idx="3">
                  <c:v>3.03 - 7.03</c:v>
                </c:pt>
                <c:pt idx="4">
                  <c:v>10-14.03</c:v>
                </c:pt>
                <c:pt idx="5">
                  <c:v>17-21.03</c:v>
                </c:pt>
                <c:pt idx="6">
                  <c:v>24-28.03</c:v>
                </c:pt>
                <c:pt idx="7">
                  <c:v>31.03-4.04</c:v>
                </c:pt>
                <c:pt idx="8">
                  <c:v>7-11.04</c:v>
                </c:pt>
              </c:strCache>
            </c:strRef>
          </c:cat>
          <c:val>
            <c:numRef>
              <c:f>'E-health reg. prog.'!$C$5:$M$5</c:f>
              <c:numCache>
                <c:formatCode>#,##0</c:formatCode>
                <c:ptCount val="9"/>
                <c:pt idx="0">
                  <c:v>12833</c:v>
                </c:pt>
                <c:pt idx="1">
                  <c:v>13029</c:v>
                </c:pt>
                <c:pt idx="2">
                  <c:v>11696</c:v>
                </c:pt>
                <c:pt idx="3">
                  <c:v>11468</c:v>
                </c:pt>
                <c:pt idx="4">
                  <c:v>14023</c:v>
                </c:pt>
                <c:pt idx="5">
                  <c:v>8323</c:v>
                </c:pt>
                <c:pt idx="6">
                  <c:v>9039</c:v>
                </c:pt>
                <c:pt idx="7">
                  <c:v>8389</c:v>
                </c:pt>
                <c:pt idx="8">
                  <c:v>10770</c:v>
                </c:pt>
              </c:numCache>
            </c:numRef>
          </c:val>
        </c:ser>
        <c:ser>
          <c:idx val="1"/>
          <c:order val="1"/>
          <c:tx>
            <c:strRef>
              <c:f>'E-health reg. prog.'!$A$6</c:f>
              <c:strCache>
                <c:ptCount val="1"/>
                <c:pt idx="0">
                  <c:v>ისტორიული აცრები</c:v>
                </c:pt>
              </c:strCache>
            </c:strRef>
          </c:tx>
          <c:spPr>
            <a:gradFill flip="none"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</c:spPr>
          <c:cat>
            <c:strRef>
              <c:f>'E-health reg. prog.'!$C$4:$M$4</c:f>
              <c:strCache>
                <c:ptCount val="9"/>
                <c:pt idx="0">
                  <c:v>8-14.02</c:v>
                </c:pt>
                <c:pt idx="1">
                  <c:v>15-21.02</c:v>
                </c:pt>
                <c:pt idx="2">
                  <c:v>21-28.02</c:v>
                </c:pt>
                <c:pt idx="3">
                  <c:v>3.03 - 7.03</c:v>
                </c:pt>
                <c:pt idx="4">
                  <c:v>10-14.03</c:v>
                </c:pt>
                <c:pt idx="5">
                  <c:v>17-21.03</c:v>
                </c:pt>
                <c:pt idx="6">
                  <c:v>24-28.03</c:v>
                </c:pt>
                <c:pt idx="7">
                  <c:v>31.03-4.04</c:v>
                </c:pt>
                <c:pt idx="8">
                  <c:v>7-11.04</c:v>
                </c:pt>
              </c:strCache>
            </c:strRef>
          </c:cat>
          <c:val>
            <c:numRef>
              <c:f>'E-health reg. prog.'!$C$6:$M$6</c:f>
              <c:numCache>
                <c:formatCode>#,##0</c:formatCode>
                <c:ptCount val="9"/>
                <c:pt idx="0">
                  <c:v>89065</c:v>
                </c:pt>
                <c:pt idx="1">
                  <c:v>85055</c:v>
                </c:pt>
                <c:pt idx="2">
                  <c:v>77458</c:v>
                </c:pt>
                <c:pt idx="3">
                  <c:v>68981</c:v>
                </c:pt>
                <c:pt idx="4">
                  <c:v>88845</c:v>
                </c:pt>
                <c:pt idx="5">
                  <c:v>57152</c:v>
                </c:pt>
                <c:pt idx="6">
                  <c:v>58211</c:v>
                </c:pt>
                <c:pt idx="7">
                  <c:v>48016</c:v>
                </c:pt>
                <c:pt idx="8">
                  <c:v>69946</c:v>
                </c:pt>
              </c:numCache>
            </c:numRef>
          </c:val>
        </c:ser>
        <c:gapWidth val="211"/>
        <c:overlap val="100"/>
        <c:axId val="85307392"/>
        <c:axId val="85301504"/>
      </c:barChart>
      <c:lineChart>
        <c:grouping val="standard"/>
        <c:ser>
          <c:idx val="3"/>
          <c:order val="2"/>
          <c:tx>
            <c:strRef>
              <c:f>'E-health reg. prog.'!$A$7</c:f>
              <c:strCache>
                <c:ptCount val="1"/>
                <c:pt idx="0">
                  <c:v>ბენეფიციარები</c:v>
                </c:pt>
              </c:strCache>
            </c:strRef>
          </c:tx>
          <c:spPr>
            <a:ln w="44450" cap="rnd" cmpd="sng">
              <a:solidFill>
                <a:srgbClr val="FFC000"/>
              </a:solidFill>
              <a:prstDash val="sysDash"/>
              <a:round/>
            </a:ln>
          </c:spPr>
          <c:marker>
            <c:symbol val="none"/>
          </c:marker>
          <c:cat>
            <c:strRef>
              <c:f>'E-health reg. prog.'!$C$4:$M$4</c:f>
              <c:strCache>
                <c:ptCount val="9"/>
                <c:pt idx="0">
                  <c:v>8-14.02</c:v>
                </c:pt>
                <c:pt idx="1">
                  <c:v>15-21.02</c:v>
                </c:pt>
                <c:pt idx="2">
                  <c:v>21-28.02</c:v>
                </c:pt>
                <c:pt idx="3">
                  <c:v>3.03 - 7.03</c:v>
                </c:pt>
                <c:pt idx="4">
                  <c:v>10-14.03</c:v>
                </c:pt>
                <c:pt idx="5">
                  <c:v>17-21.03</c:v>
                </c:pt>
                <c:pt idx="6">
                  <c:v>24-28.03</c:v>
                </c:pt>
                <c:pt idx="7">
                  <c:v>31.03-4.04</c:v>
                </c:pt>
                <c:pt idx="8">
                  <c:v>7-11.04</c:v>
                </c:pt>
              </c:strCache>
            </c:strRef>
          </c:cat>
          <c:val>
            <c:numRef>
              <c:f>'E-health reg. prog.'!$C$7:$M$7</c:f>
              <c:numCache>
                <c:formatCode>#,##0</c:formatCode>
                <c:ptCount val="9"/>
                <c:pt idx="0">
                  <c:v>59985</c:v>
                </c:pt>
                <c:pt idx="1">
                  <c:v>70017</c:v>
                </c:pt>
                <c:pt idx="2">
                  <c:v>78719</c:v>
                </c:pt>
                <c:pt idx="3">
                  <c:v>87056</c:v>
                </c:pt>
                <c:pt idx="4">
                  <c:v>96870</c:v>
                </c:pt>
                <c:pt idx="5">
                  <c:v>108135</c:v>
                </c:pt>
                <c:pt idx="6">
                  <c:v>118850</c:v>
                </c:pt>
                <c:pt idx="7">
                  <c:v>128690</c:v>
                </c:pt>
                <c:pt idx="8">
                  <c:v>140836</c:v>
                </c:pt>
              </c:numCache>
            </c:numRef>
          </c:val>
        </c:ser>
        <c:marker val="1"/>
        <c:axId val="85289600"/>
        <c:axId val="85299584"/>
      </c:lineChart>
      <c:lineChart>
        <c:grouping val="standard"/>
        <c:ser>
          <c:idx val="5"/>
          <c:order val="3"/>
          <c:tx>
            <c:strRef>
              <c:f>'E-health reg. prog.'!$A$8</c:f>
              <c:strCache>
                <c:ptCount val="1"/>
                <c:pt idx="0">
                  <c:v>დუბლირებული</c:v>
                </c:pt>
              </c:strCache>
            </c:strRef>
          </c:tx>
          <c:spPr>
            <a:ln w="254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strRef>
              <c:f>'E-health reg. prog.'!$C$4:$M$4</c:f>
              <c:strCache>
                <c:ptCount val="9"/>
                <c:pt idx="0">
                  <c:v>8-14.02</c:v>
                </c:pt>
                <c:pt idx="1">
                  <c:v>15-21.02</c:v>
                </c:pt>
                <c:pt idx="2">
                  <c:v>21-28.02</c:v>
                </c:pt>
                <c:pt idx="3">
                  <c:v>3.03 - 7.03</c:v>
                </c:pt>
                <c:pt idx="4">
                  <c:v>10-14.03</c:v>
                </c:pt>
                <c:pt idx="5">
                  <c:v>17-21.03</c:v>
                </c:pt>
                <c:pt idx="6">
                  <c:v>24-28.03</c:v>
                </c:pt>
                <c:pt idx="7">
                  <c:v>31.03-4.04</c:v>
                </c:pt>
                <c:pt idx="8">
                  <c:v>7-11.04</c:v>
                </c:pt>
              </c:strCache>
            </c:strRef>
          </c:cat>
          <c:val>
            <c:numRef>
              <c:f>'E-health reg. prog.'!$C$8:$M$8</c:f>
              <c:numCache>
                <c:formatCode>#,##0</c:formatCode>
                <c:ptCount val="9"/>
                <c:pt idx="0">
                  <c:v>7357</c:v>
                </c:pt>
                <c:pt idx="1">
                  <c:v>8514</c:v>
                </c:pt>
                <c:pt idx="2">
                  <c:v>9493</c:v>
                </c:pt>
                <c:pt idx="3">
                  <c:v>10513</c:v>
                </c:pt>
                <c:pt idx="4">
                  <c:v>11854</c:v>
                </c:pt>
                <c:pt idx="5">
                  <c:v>13405</c:v>
                </c:pt>
                <c:pt idx="6">
                  <c:v>14871</c:v>
                </c:pt>
                <c:pt idx="7">
                  <c:v>16776</c:v>
                </c:pt>
                <c:pt idx="8">
                  <c:v>18933</c:v>
                </c:pt>
              </c:numCache>
            </c:numRef>
          </c:val>
        </c:ser>
        <c:ser>
          <c:idx val="2"/>
          <c:order val="4"/>
          <c:tx>
            <c:strRef>
              <c:f>'E-health reg. prog.'!$A$9</c:f>
              <c:strCache>
                <c:ptCount val="1"/>
                <c:pt idx="0">
                  <c:v>პროვაიდერი</c:v>
                </c:pt>
              </c:strCache>
            </c:strRef>
          </c:tx>
          <c:marker>
            <c:symbol val="none"/>
          </c:marker>
          <c:cat>
            <c:strRef>
              <c:f>'E-health reg. prog.'!$C$4:$M$4</c:f>
              <c:strCache>
                <c:ptCount val="9"/>
                <c:pt idx="0">
                  <c:v>8-14.02</c:v>
                </c:pt>
                <c:pt idx="1">
                  <c:v>15-21.02</c:v>
                </c:pt>
                <c:pt idx="2">
                  <c:v>21-28.02</c:v>
                </c:pt>
                <c:pt idx="3">
                  <c:v>3.03 - 7.03</c:v>
                </c:pt>
                <c:pt idx="4">
                  <c:v>10-14.03</c:v>
                </c:pt>
                <c:pt idx="5">
                  <c:v>17-21.03</c:v>
                </c:pt>
                <c:pt idx="6">
                  <c:v>24-28.03</c:v>
                </c:pt>
                <c:pt idx="7">
                  <c:v>31.03-4.04</c:v>
                </c:pt>
                <c:pt idx="8">
                  <c:v>7-11.04</c:v>
                </c:pt>
              </c:strCache>
            </c:strRef>
          </c:cat>
          <c:val>
            <c:numRef>
              <c:f>'E-health reg. prog.'!$C$9:$M$9</c:f>
              <c:numCache>
                <c:formatCode>General</c:formatCode>
                <c:ptCount val="9"/>
                <c:pt idx="0">
                  <c:v>449</c:v>
                </c:pt>
                <c:pt idx="1">
                  <c:v>478</c:v>
                </c:pt>
                <c:pt idx="2">
                  <c:v>495</c:v>
                </c:pt>
                <c:pt idx="3">
                  <c:v>519</c:v>
                </c:pt>
                <c:pt idx="4">
                  <c:v>550</c:v>
                </c:pt>
                <c:pt idx="5">
                  <c:v>575</c:v>
                </c:pt>
                <c:pt idx="6" formatCode="#,##0">
                  <c:v>622</c:v>
                </c:pt>
                <c:pt idx="7">
                  <c:v>649</c:v>
                </c:pt>
                <c:pt idx="8">
                  <c:v>705</c:v>
                </c:pt>
              </c:numCache>
            </c:numRef>
          </c:val>
        </c:ser>
        <c:marker val="1"/>
        <c:axId val="85307392"/>
        <c:axId val="85301504"/>
      </c:lineChart>
      <c:catAx>
        <c:axId val="85289600"/>
        <c:scaling>
          <c:orientation val="minMax"/>
        </c:scaling>
        <c:axPos val="b"/>
        <c:majorTickMark val="none"/>
        <c:tickLblPos val="nextTo"/>
        <c:crossAx val="85299584"/>
        <c:crosses val="autoZero"/>
        <c:auto val="1"/>
        <c:lblAlgn val="ctr"/>
        <c:lblOffset val="100"/>
      </c:catAx>
      <c:valAx>
        <c:axId val="85299584"/>
        <c:scaling>
          <c:orientation val="minMax"/>
        </c:scaling>
        <c:axPos val="l"/>
        <c:majorGridlines/>
        <c:title>
          <c:layout/>
        </c:title>
        <c:numFmt formatCode="#,##0" sourceLinked="1"/>
        <c:majorTickMark val="none"/>
        <c:tickLblPos val="nextTo"/>
        <c:crossAx val="85289600"/>
        <c:crosses val="autoZero"/>
        <c:crossBetween val="between"/>
      </c:valAx>
      <c:valAx>
        <c:axId val="85301504"/>
        <c:scaling>
          <c:orientation val="minMax"/>
        </c:scaling>
        <c:axPos val="r"/>
        <c:numFmt formatCode="#,##0" sourceLinked="1"/>
        <c:tickLblPos val="nextTo"/>
        <c:crossAx val="85307392"/>
        <c:crosses val="max"/>
        <c:crossBetween val="between"/>
      </c:valAx>
      <c:catAx>
        <c:axId val="85307392"/>
        <c:scaling>
          <c:orientation val="minMax"/>
        </c:scaling>
        <c:delete val="1"/>
        <c:axPos val="b"/>
        <c:tickLblPos val="none"/>
        <c:crossAx val="85301504"/>
        <c:crosses val="autoZero"/>
        <c:auto val="1"/>
        <c:lblAlgn val="ctr"/>
        <c:lblOffset val="100"/>
      </c:catAx>
      <c:dTable>
        <c:showHorzBorder val="1"/>
        <c:showVertBorder val="1"/>
        <c:showOutline val="1"/>
        <c:showKeys val="1"/>
      </c:dTable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FE221-08A7-43F0-9BE8-BA2853BAC531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87954-5408-4315-9CF6-60318ABA78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990600"/>
          <a:ext cx="8458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</dc:creator>
  <cp:lastModifiedBy>T</cp:lastModifiedBy>
  <cp:revision>1</cp:revision>
  <dcterms:created xsi:type="dcterms:W3CDTF">2014-04-11T14:23:57Z</dcterms:created>
  <dcterms:modified xsi:type="dcterms:W3CDTF">2014-04-11T14:26:53Z</dcterms:modified>
</cp:coreProperties>
</file>